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5" r:id="rId3"/>
    <p:sldId id="263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2" autoAdjust="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J%20Dearolf:Desktop:zoology:zoology%20f10:labs:lab%20#6 - roundworms and heart rate:daphniadatamanip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J%20Dearolf:Desktop:zoology:zoology%20f10:labs:lab%20#6 - roundworms and heart rate:daphniadatamanip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Macintosh%20HD:Users:J%20Dearolf:Desktop:zoology:zoology%20f10:labs:lab%20#6 - roundworms and heart rate:daphniadatamanip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Macintosh%20HD:Users:J%20Dearolf:Desktop:zoology:zoology%20f10:labs:lab%20#6 - roundworms and heart rate:daphniadatamanip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Macintosh%20HD:Users:J%20Dearolf:Desktop:zoology:zoology%20f10:labs:lab%20#6 - roundworms and heart rate:daphniadatamanip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oleObject" Target="Macintosh%20HD:Users:J%20Dearolf:Desktop:zoology:zoology%20f10:labs:lab%20#6 - roundworms and heart rate:daphniadatamanip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oleObject" Target="Macintosh%20HD:Users:J%20Dearolf:Desktop:zoology:zoology%20f10:labs:lab%20#6 - roundworms and heart rate:daphniadatamanip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oleObject" Target="Macintosh%20HD:Users:J%20Dearolf:Desktop:zoology:zoology%20f10:labs:lab%20#6 - roundworms and heart rate:daphniadatamanip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9.xml"/><Relationship Id="rId2" Type="http://schemas.openxmlformats.org/officeDocument/2006/relationships/oleObject" Target="Macintosh%20HD:Users:J%20Dearolf:Desktop:zoology:zoology%20f10:labs:lab%20#6 - roundworms and heart rate:daphniadatamanip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Average percent change in heart rate</c:v>
                </c:pt>
              </c:strCache>
            </c:strRef>
          </c:tx>
          <c:invertIfNegative val="0"/>
          <c:errBars>
            <c:errBarType val="both"/>
            <c:errValType val="cust"/>
            <c:noEndCap val="1"/>
            <c:plus>
              <c:numRef>
                <c:f>Sheet1!$C$29:$C$31</c:f>
                <c:numCache>
                  <c:formatCode>General</c:formatCode>
                  <c:ptCount val="3"/>
                  <c:pt idx="0">
                    <c:v>4.04582042311488</c:v>
                  </c:pt>
                  <c:pt idx="1">
                    <c:v>9.321213095540098</c:v>
                  </c:pt>
                  <c:pt idx="2">
                    <c:v>8.182515949633605</c:v>
                  </c:pt>
                </c:numCache>
              </c:numRef>
            </c:plus>
            <c:minus>
              <c:numRef>
                <c:f>Sheet1!$C$29:$C$31</c:f>
                <c:numCache>
                  <c:formatCode>General</c:formatCode>
                  <c:ptCount val="3"/>
                  <c:pt idx="0">
                    <c:v>4.04582042311488</c:v>
                  </c:pt>
                  <c:pt idx="1">
                    <c:v>9.321213095540098</c:v>
                  </c:pt>
                  <c:pt idx="2">
                    <c:v>8.182515949633605</c:v>
                  </c:pt>
                </c:numCache>
              </c:numRef>
            </c:minus>
          </c:errBars>
          <c:cat>
            <c:strRef>
              <c:f>Sheet1!$A$29:$A$31</c:f>
              <c:strCache>
                <c:ptCount val="3"/>
                <c:pt idx="0">
                  <c:v>Caffeine</c:v>
                </c:pt>
                <c:pt idx="1">
                  <c:v>Nicotine</c:v>
                </c:pt>
                <c:pt idx="2">
                  <c:v>Alcohol</c:v>
                </c:pt>
              </c:strCache>
            </c:strRef>
          </c:cat>
          <c:val>
            <c:numRef>
              <c:f>Sheet1!$B$29:$B$31</c:f>
              <c:numCache>
                <c:formatCode>General</c:formatCode>
                <c:ptCount val="3"/>
                <c:pt idx="0">
                  <c:v>-0.546380536716334</c:v>
                </c:pt>
                <c:pt idx="1">
                  <c:v>-35.65739436151132</c:v>
                </c:pt>
                <c:pt idx="2">
                  <c:v>-21.75246509165509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1033000"/>
        <c:axId val="541024904"/>
      </c:barChart>
      <c:catAx>
        <c:axId val="541033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Drug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541024904"/>
        <c:crosses val="autoZero"/>
        <c:auto val="1"/>
        <c:lblAlgn val="ctr"/>
        <c:lblOffset val="100"/>
        <c:noMultiLvlLbl val="0"/>
      </c:catAx>
      <c:valAx>
        <c:axId val="541024904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Average percent change in heart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41033000"/>
        <c:crosses val="autoZero"/>
        <c:crossBetween val="between"/>
        <c:majorUnit val="2.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Average percent change in heart rate</c:v>
                </c:pt>
              </c:strCache>
            </c:strRef>
          </c:tx>
          <c:invertIfNegative val="0"/>
          <c:errBars>
            <c:errBarType val="both"/>
            <c:errValType val="cust"/>
            <c:noEndCap val="1"/>
            <c:plus>
              <c:numRef>
                <c:f>Sheet1!$C$29:$C$31</c:f>
                <c:numCache>
                  <c:formatCode>General</c:formatCode>
                  <c:ptCount val="3"/>
                  <c:pt idx="0">
                    <c:v>4.04582042311488</c:v>
                  </c:pt>
                  <c:pt idx="1">
                    <c:v>9.321213095540098</c:v>
                  </c:pt>
                  <c:pt idx="2">
                    <c:v>8.182515949633605</c:v>
                  </c:pt>
                </c:numCache>
              </c:numRef>
            </c:plus>
            <c:minus>
              <c:numRef>
                <c:f>Sheet1!$C$29:$C$31</c:f>
                <c:numCache>
                  <c:formatCode>General</c:formatCode>
                  <c:ptCount val="3"/>
                  <c:pt idx="0">
                    <c:v>4.04582042311488</c:v>
                  </c:pt>
                  <c:pt idx="1">
                    <c:v>9.321213095540098</c:v>
                  </c:pt>
                  <c:pt idx="2">
                    <c:v>8.182515949633605</c:v>
                  </c:pt>
                </c:numCache>
              </c:numRef>
            </c:minus>
          </c:errBars>
          <c:cat>
            <c:strRef>
              <c:f>Sheet1!$A$29:$A$31</c:f>
              <c:strCache>
                <c:ptCount val="3"/>
                <c:pt idx="0">
                  <c:v>Caffeine</c:v>
                </c:pt>
                <c:pt idx="1">
                  <c:v>Nicotine</c:v>
                </c:pt>
                <c:pt idx="2">
                  <c:v>Alcohol</c:v>
                </c:pt>
              </c:strCache>
            </c:strRef>
          </c:cat>
          <c:val>
            <c:numRef>
              <c:f>Sheet1!$B$29:$B$31</c:f>
              <c:numCache>
                <c:formatCode>General</c:formatCode>
                <c:ptCount val="3"/>
                <c:pt idx="0">
                  <c:v>-0.546380536716334</c:v>
                </c:pt>
                <c:pt idx="1">
                  <c:v>-35.65739436151132</c:v>
                </c:pt>
                <c:pt idx="2">
                  <c:v>-21.75246509165509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2247448"/>
        <c:axId val="542253160"/>
      </c:barChart>
      <c:catAx>
        <c:axId val="542247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Drug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542253160"/>
        <c:crosses val="autoZero"/>
        <c:auto val="1"/>
        <c:lblAlgn val="ctr"/>
        <c:lblOffset val="100"/>
        <c:noMultiLvlLbl val="0"/>
      </c:catAx>
      <c:valAx>
        <c:axId val="542253160"/>
        <c:scaling>
          <c:orientation val="minMax"/>
          <c:min val="-100.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Average percent change in heart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42247448"/>
        <c:crosses val="autoZero"/>
        <c:crossBetween val="between"/>
        <c:majorUnit val="10.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Average percent change in heart rate</c:v>
                </c:pt>
              </c:strCache>
            </c:strRef>
          </c:tx>
          <c:invertIfNegative val="0"/>
          <c:errBars>
            <c:errBarType val="both"/>
            <c:errValType val="cust"/>
            <c:noEndCap val="1"/>
            <c:plus>
              <c:numRef>
                <c:f>Sheet1!$C$29:$C$31</c:f>
                <c:numCache>
                  <c:formatCode>General</c:formatCode>
                  <c:ptCount val="3"/>
                  <c:pt idx="0">
                    <c:v>4.04582042311488</c:v>
                  </c:pt>
                  <c:pt idx="1">
                    <c:v>9.321213095540098</c:v>
                  </c:pt>
                  <c:pt idx="2">
                    <c:v>8.182515949633605</c:v>
                  </c:pt>
                </c:numCache>
              </c:numRef>
            </c:plus>
            <c:minus>
              <c:numRef>
                <c:f>Sheet1!$C$29:$C$31</c:f>
                <c:numCache>
                  <c:formatCode>General</c:formatCode>
                  <c:ptCount val="3"/>
                  <c:pt idx="0">
                    <c:v>4.04582042311488</c:v>
                  </c:pt>
                  <c:pt idx="1">
                    <c:v>9.321213095540098</c:v>
                  </c:pt>
                  <c:pt idx="2">
                    <c:v>8.182515949633605</c:v>
                  </c:pt>
                </c:numCache>
              </c:numRef>
            </c:minus>
          </c:errBars>
          <c:cat>
            <c:strRef>
              <c:f>Sheet1!$A$29:$A$31</c:f>
              <c:strCache>
                <c:ptCount val="3"/>
                <c:pt idx="0">
                  <c:v>Caffeine</c:v>
                </c:pt>
                <c:pt idx="1">
                  <c:v>Nicotine</c:v>
                </c:pt>
                <c:pt idx="2">
                  <c:v>Alcohol</c:v>
                </c:pt>
              </c:strCache>
            </c:strRef>
          </c:cat>
          <c:val>
            <c:numRef>
              <c:f>Sheet1!$B$29:$B$31</c:f>
              <c:numCache>
                <c:formatCode>General</c:formatCode>
                <c:ptCount val="3"/>
                <c:pt idx="0">
                  <c:v>-0.546380536716334</c:v>
                </c:pt>
                <c:pt idx="1">
                  <c:v>-35.65739436151132</c:v>
                </c:pt>
                <c:pt idx="2">
                  <c:v>-21.75246509165509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262968"/>
        <c:axId val="499268616"/>
      </c:barChart>
      <c:catAx>
        <c:axId val="499262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Drug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499268616"/>
        <c:crosses val="autoZero"/>
        <c:auto val="1"/>
        <c:lblAlgn val="ctr"/>
        <c:lblOffset val="100"/>
        <c:noMultiLvlLbl val="0"/>
      </c:catAx>
      <c:valAx>
        <c:axId val="499268616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Average percent change in heart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9926296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Average percent change in heart rate</c:v>
                </c:pt>
              </c:strCache>
            </c:strRef>
          </c:tx>
          <c:invertIfNegative val="0"/>
          <c:errBars>
            <c:errBarType val="both"/>
            <c:errValType val="cust"/>
            <c:noEndCap val="1"/>
            <c:plus>
              <c:numRef>
                <c:f>Sheet1!$C$29:$C$31</c:f>
                <c:numCache>
                  <c:formatCode>General</c:formatCode>
                  <c:ptCount val="3"/>
                  <c:pt idx="0">
                    <c:v>4.04582042311488</c:v>
                  </c:pt>
                  <c:pt idx="1">
                    <c:v>9.321213095540098</c:v>
                  </c:pt>
                  <c:pt idx="2">
                    <c:v>8.182515949633605</c:v>
                  </c:pt>
                </c:numCache>
              </c:numRef>
            </c:plus>
            <c:minus>
              <c:numRef>
                <c:f>Sheet1!$C$29:$C$31</c:f>
                <c:numCache>
                  <c:formatCode>General</c:formatCode>
                  <c:ptCount val="3"/>
                  <c:pt idx="0">
                    <c:v>4.04582042311488</c:v>
                  </c:pt>
                  <c:pt idx="1">
                    <c:v>9.321213095540098</c:v>
                  </c:pt>
                  <c:pt idx="2">
                    <c:v>8.182515949633605</c:v>
                  </c:pt>
                </c:numCache>
              </c:numRef>
            </c:minus>
          </c:errBars>
          <c:cat>
            <c:strRef>
              <c:f>Sheet1!$A$29:$A$31</c:f>
              <c:strCache>
                <c:ptCount val="3"/>
                <c:pt idx="0">
                  <c:v>Caffeine</c:v>
                </c:pt>
                <c:pt idx="1">
                  <c:v>Nicotine</c:v>
                </c:pt>
                <c:pt idx="2">
                  <c:v>Alcohol</c:v>
                </c:pt>
              </c:strCache>
            </c:strRef>
          </c:cat>
          <c:val>
            <c:numRef>
              <c:f>Sheet1!$B$29:$B$31</c:f>
              <c:numCache>
                <c:formatCode>General</c:formatCode>
                <c:ptCount val="3"/>
                <c:pt idx="0">
                  <c:v>-0.546380536716334</c:v>
                </c:pt>
                <c:pt idx="1">
                  <c:v>-35.65739436151132</c:v>
                </c:pt>
                <c:pt idx="2">
                  <c:v>-21.75246509165509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0632056"/>
        <c:axId val="540637768"/>
      </c:barChart>
      <c:catAx>
        <c:axId val="540632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Drug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540637768"/>
        <c:crosses val="autoZero"/>
        <c:auto val="1"/>
        <c:lblAlgn val="ctr"/>
        <c:lblOffset val="100"/>
        <c:noMultiLvlLbl val="0"/>
      </c:catAx>
      <c:valAx>
        <c:axId val="540637768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Average percent change in heart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4063205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Average percent change in heart rate</c:v>
                </c:pt>
              </c:strCache>
            </c:strRef>
          </c:tx>
          <c:invertIfNegative val="0"/>
          <c:errBars>
            <c:errBarType val="both"/>
            <c:errValType val="cust"/>
            <c:noEndCap val="1"/>
            <c:plus>
              <c:numRef>
                <c:f>Sheet1!$C$29:$C$31</c:f>
                <c:numCache>
                  <c:formatCode>General</c:formatCode>
                  <c:ptCount val="3"/>
                  <c:pt idx="0">
                    <c:v>4.04582042311488</c:v>
                  </c:pt>
                  <c:pt idx="1">
                    <c:v>9.321213095540098</c:v>
                  </c:pt>
                  <c:pt idx="2">
                    <c:v>8.182515949633605</c:v>
                  </c:pt>
                </c:numCache>
              </c:numRef>
            </c:plus>
            <c:minus>
              <c:numRef>
                <c:f>Sheet1!$C$29:$C$31</c:f>
                <c:numCache>
                  <c:formatCode>General</c:formatCode>
                  <c:ptCount val="3"/>
                  <c:pt idx="0">
                    <c:v>4.04582042311488</c:v>
                  </c:pt>
                  <c:pt idx="1">
                    <c:v>9.321213095540098</c:v>
                  </c:pt>
                  <c:pt idx="2">
                    <c:v>8.182515949633605</c:v>
                  </c:pt>
                </c:numCache>
              </c:numRef>
            </c:minus>
          </c:errBars>
          <c:cat>
            <c:strRef>
              <c:f>Sheet1!$A$29:$A$31</c:f>
              <c:strCache>
                <c:ptCount val="3"/>
                <c:pt idx="0">
                  <c:v>Caffeine</c:v>
                </c:pt>
                <c:pt idx="1">
                  <c:v>Nicotine</c:v>
                </c:pt>
                <c:pt idx="2">
                  <c:v>Alcohol</c:v>
                </c:pt>
              </c:strCache>
            </c:strRef>
          </c:cat>
          <c:val>
            <c:numRef>
              <c:f>Sheet1!$B$29:$B$31</c:f>
              <c:numCache>
                <c:formatCode>General</c:formatCode>
                <c:ptCount val="3"/>
                <c:pt idx="0">
                  <c:v>-0.546380536716334</c:v>
                </c:pt>
                <c:pt idx="1">
                  <c:v>-35.65739436151132</c:v>
                </c:pt>
                <c:pt idx="2">
                  <c:v>-21.75246509165509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0688168"/>
        <c:axId val="540693880"/>
      </c:barChart>
      <c:catAx>
        <c:axId val="540688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/>
                </a:pPr>
                <a:r>
                  <a:rPr lang="en-US" sz="1000"/>
                  <a:t>Drug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540693880"/>
        <c:crosses val="autoZero"/>
        <c:auto val="1"/>
        <c:lblAlgn val="ctr"/>
        <c:lblOffset val="100"/>
        <c:noMultiLvlLbl val="0"/>
      </c:catAx>
      <c:valAx>
        <c:axId val="540693880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en-US" sz="1000"/>
                  <a:t>Average percent change in heart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54068816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Average percent change in heart rate</c:v>
                </c:pt>
              </c:strCache>
            </c:strRef>
          </c:tx>
          <c:invertIfNegative val="0"/>
          <c:errBars>
            <c:errBarType val="both"/>
            <c:errValType val="cust"/>
            <c:noEndCap val="1"/>
            <c:plus>
              <c:numRef>
                <c:f>Sheet1!$C$29:$C$31</c:f>
                <c:numCache>
                  <c:formatCode>General</c:formatCode>
                  <c:ptCount val="3"/>
                  <c:pt idx="0">
                    <c:v>4.04582042311488</c:v>
                  </c:pt>
                  <c:pt idx="1">
                    <c:v>9.321213095540098</c:v>
                  </c:pt>
                  <c:pt idx="2">
                    <c:v>8.182515949633605</c:v>
                  </c:pt>
                </c:numCache>
              </c:numRef>
            </c:plus>
            <c:minus>
              <c:numRef>
                <c:f>Sheet1!$C$29:$C$31</c:f>
                <c:numCache>
                  <c:formatCode>General</c:formatCode>
                  <c:ptCount val="3"/>
                  <c:pt idx="0">
                    <c:v>4.04582042311488</c:v>
                  </c:pt>
                  <c:pt idx="1">
                    <c:v>9.321213095540098</c:v>
                  </c:pt>
                  <c:pt idx="2">
                    <c:v>8.182515949633605</c:v>
                  </c:pt>
                </c:numCache>
              </c:numRef>
            </c:minus>
          </c:errBars>
          <c:cat>
            <c:strRef>
              <c:f>Sheet1!$A$29:$A$31</c:f>
              <c:strCache>
                <c:ptCount val="3"/>
                <c:pt idx="0">
                  <c:v>Caffeine</c:v>
                </c:pt>
                <c:pt idx="1">
                  <c:v>Nicotine</c:v>
                </c:pt>
                <c:pt idx="2">
                  <c:v>Alcohol</c:v>
                </c:pt>
              </c:strCache>
            </c:strRef>
          </c:cat>
          <c:val>
            <c:numRef>
              <c:f>Sheet1!$B$29:$B$31</c:f>
              <c:numCache>
                <c:formatCode>General</c:formatCode>
                <c:ptCount val="3"/>
                <c:pt idx="0">
                  <c:v>-0.546380536716334</c:v>
                </c:pt>
                <c:pt idx="1">
                  <c:v>-35.65739436151132</c:v>
                </c:pt>
                <c:pt idx="2">
                  <c:v>-21.75246509165509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0744584"/>
        <c:axId val="540750296"/>
      </c:barChart>
      <c:catAx>
        <c:axId val="5407445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/>
                </a:pPr>
                <a:r>
                  <a:rPr lang="en-US" sz="1000"/>
                  <a:t>Drug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540750296"/>
        <c:crosses val="autoZero"/>
        <c:auto val="1"/>
        <c:lblAlgn val="ctr"/>
        <c:lblOffset val="100"/>
        <c:noMultiLvlLbl val="0"/>
      </c:catAx>
      <c:valAx>
        <c:axId val="540750296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en-US" sz="1000"/>
                  <a:t>Average percent change in heart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540744584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Average percent change in heart rate</c:v>
                </c:pt>
              </c:strCache>
            </c:strRef>
          </c:tx>
          <c:invertIfNegative val="0"/>
          <c:errBars>
            <c:errBarType val="both"/>
            <c:errValType val="cust"/>
            <c:noEndCap val="1"/>
            <c:plus>
              <c:numRef>
                <c:f>Sheet1!$C$29:$C$31</c:f>
                <c:numCache>
                  <c:formatCode>General</c:formatCode>
                  <c:ptCount val="3"/>
                  <c:pt idx="0">
                    <c:v>4.04582042311488</c:v>
                  </c:pt>
                  <c:pt idx="1">
                    <c:v>9.321213095540098</c:v>
                  </c:pt>
                  <c:pt idx="2">
                    <c:v>8.182515949633605</c:v>
                  </c:pt>
                </c:numCache>
              </c:numRef>
            </c:plus>
            <c:minus>
              <c:numRef>
                <c:f>Sheet1!$C$29:$C$31</c:f>
                <c:numCache>
                  <c:formatCode>General</c:formatCode>
                  <c:ptCount val="3"/>
                  <c:pt idx="0">
                    <c:v>4.04582042311488</c:v>
                  </c:pt>
                  <c:pt idx="1">
                    <c:v>9.321213095540098</c:v>
                  </c:pt>
                  <c:pt idx="2">
                    <c:v>8.182515949633605</c:v>
                  </c:pt>
                </c:numCache>
              </c:numRef>
            </c:minus>
          </c:errBars>
          <c:cat>
            <c:strRef>
              <c:f>Sheet1!$A$29:$A$31</c:f>
              <c:strCache>
                <c:ptCount val="3"/>
                <c:pt idx="0">
                  <c:v>Caffeine</c:v>
                </c:pt>
                <c:pt idx="1">
                  <c:v>Nicotine</c:v>
                </c:pt>
                <c:pt idx="2">
                  <c:v>Alcohol</c:v>
                </c:pt>
              </c:strCache>
            </c:strRef>
          </c:cat>
          <c:val>
            <c:numRef>
              <c:f>Sheet1!$B$29:$B$31</c:f>
              <c:numCache>
                <c:formatCode>General</c:formatCode>
                <c:ptCount val="3"/>
                <c:pt idx="0">
                  <c:v>-0.546380536716334</c:v>
                </c:pt>
                <c:pt idx="1">
                  <c:v>-35.65739436151132</c:v>
                </c:pt>
                <c:pt idx="2">
                  <c:v>-21.75246509165509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0797320"/>
        <c:axId val="540803032"/>
      </c:barChart>
      <c:catAx>
        <c:axId val="540797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/>
                </a:pPr>
                <a:r>
                  <a:rPr lang="en-US" sz="1000"/>
                  <a:t>Drug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540803032"/>
        <c:crosses val="autoZero"/>
        <c:auto val="1"/>
        <c:lblAlgn val="ctr"/>
        <c:lblOffset val="100"/>
        <c:noMultiLvlLbl val="0"/>
      </c:catAx>
      <c:valAx>
        <c:axId val="540803032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en-US" sz="1000"/>
                  <a:t>Average percent change in heart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540797320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Average percent change in heart rate</c:v>
                </c:pt>
              </c:strCache>
            </c:strRef>
          </c:tx>
          <c:invertIfNegative val="0"/>
          <c:errBars>
            <c:errBarType val="both"/>
            <c:errValType val="cust"/>
            <c:noEndCap val="1"/>
            <c:plus>
              <c:numRef>
                <c:f>Sheet1!$C$29:$C$31</c:f>
                <c:numCache>
                  <c:formatCode>General</c:formatCode>
                  <c:ptCount val="3"/>
                  <c:pt idx="0">
                    <c:v>4.04582042311488</c:v>
                  </c:pt>
                  <c:pt idx="1">
                    <c:v>9.321213095540098</c:v>
                  </c:pt>
                  <c:pt idx="2">
                    <c:v>8.182515949633605</c:v>
                  </c:pt>
                </c:numCache>
              </c:numRef>
            </c:plus>
            <c:minus>
              <c:numRef>
                <c:f>Sheet1!$C$29:$C$31</c:f>
                <c:numCache>
                  <c:formatCode>General</c:formatCode>
                  <c:ptCount val="3"/>
                  <c:pt idx="0">
                    <c:v>4.04582042311488</c:v>
                  </c:pt>
                  <c:pt idx="1">
                    <c:v>9.321213095540098</c:v>
                  </c:pt>
                  <c:pt idx="2">
                    <c:v>8.182515949633605</c:v>
                  </c:pt>
                </c:numCache>
              </c:numRef>
            </c:minus>
          </c:errBars>
          <c:cat>
            <c:strRef>
              <c:f>Sheet1!$A$29:$A$31</c:f>
              <c:strCache>
                <c:ptCount val="3"/>
                <c:pt idx="0">
                  <c:v>Caffeine</c:v>
                </c:pt>
                <c:pt idx="1">
                  <c:v>Nicotine</c:v>
                </c:pt>
                <c:pt idx="2">
                  <c:v>Alcohol</c:v>
                </c:pt>
              </c:strCache>
            </c:strRef>
          </c:cat>
          <c:val>
            <c:numRef>
              <c:f>Sheet1!$B$29:$B$31</c:f>
              <c:numCache>
                <c:formatCode>General</c:formatCode>
                <c:ptCount val="3"/>
                <c:pt idx="0">
                  <c:v>-0.546380536716334</c:v>
                </c:pt>
                <c:pt idx="1">
                  <c:v>-35.65739436151132</c:v>
                </c:pt>
                <c:pt idx="2">
                  <c:v>-21.75246509165509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1236440"/>
        <c:axId val="491242088"/>
      </c:barChart>
      <c:catAx>
        <c:axId val="491236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/>
                </a:pPr>
                <a:r>
                  <a:rPr lang="en-US" sz="1000"/>
                  <a:t>Drug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491242088"/>
        <c:crosses val="autoZero"/>
        <c:auto val="1"/>
        <c:lblAlgn val="ctr"/>
        <c:lblOffset val="100"/>
        <c:noMultiLvlLbl val="0"/>
      </c:catAx>
      <c:valAx>
        <c:axId val="491242088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en-US" sz="1000"/>
                  <a:t>Average percent change in heart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491236440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Average percent change in heart rate</c:v>
                </c:pt>
              </c:strCache>
            </c:strRef>
          </c:tx>
          <c:invertIfNegative val="0"/>
          <c:errBars>
            <c:errBarType val="both"/>
            <c:errValType val="cust"/>
            <c:noEndCap val="1"/>
            <c:plus>
              <c:numRef>
                <c:f>Sheet1!$C$29:$C$31</c:f>
                <c:numCache>
                  <c:formatCode>General</c:formatCode>
                  <c:ptCount val="3"/>
                  <c:pt idx="0">
                    <c:v>4.04582042311488</c:v>
                  </c:pt>
                  <c:pt idx="1">
                    <c:v>9.321213095540098</c:v>
                  </c:pt>
                  <c:pt idx="2">
                    <c:v>8.182515949633605</c:v>
                  </c:pt>
                </c:numCache>
              </c:numRef>
            </c:plus>
            <c:minus>
              <c:numRef>
                <c:f>Sheet1!$C$29:$C$31</c:f>
                <c:numCache>
                  <c:formatCode>General</c:formatCode>
                  <c:ptCount val="3"/>
                  <c:pt idx="0">
                    <c:v>4.04582042311488</c:v>
                  </c:pt>
                  <c:pt idx="1">
                    <c:v>9.321213095540098</c:v>
                  </c:pt>
                  <c:pt idx="2">
                    <c:v>8.182515949633605</c:v>
                  </c:pt>
                </c:numCache>
              </c:numRef>
            </c:minus>
          </c:errBars>
          <c:cat>
            <c:strRef>
              <c:f>Sheet1!$A$29:$A$31</c:f>
              <c:strCache>
                <c:ptCount val="3"/>
                <c:pt idx="0">
                  <c:v>Caffeine</c:v>
                </c:pt>
                <c:pt idx="1">
                  <c:v>Nicotine</c:v>
                </c:pt>
                <c:pt idx="2">
                  <c:v>Alcohol</c:v>
                </c:pt>
              </c:strCache>
            </c:strRef>
          </c:cat>
          <c:val>
            <c:numRef>
              <c:f>Sheet1!$B$29:$B$31</c:f>
              <c:numCache>
                <c:formatCode>General</c:formatCode>
                <c:ptCount val="3"/>
                <c:pt idx="0">
                  <c:v>-0.546380536716334</c:v>
                </c:pt>
                <c:pt idx="1">
                  <c:v>-35.65739436151132</c:v>
                </c:pt>
                <c:pt idx="2">
                  <c:v>-21.75246509165509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0848408"/>
        <c:axId val="540854120"/>
      </c:barChart>
      <c:catAx>
        <c:axId val="5408484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/>
                </a:pPr>
                <a:r>
                  <a:rPr lang="en-US" sz="1000"/>
                  <a:t>Drug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000"/>
            </a:pPr>
            <a:endParaRPr lang="en-US"/>
          </a:p>
        </c:txPr>
        <c:crossAx val="540854120"/>
        <c:crosses val="autoZero"/>
        <c:auto val="1"/>
        <c:lblAlgn val="ctr"/>
        <c:lblOffset val="100"/>
        <c:noMultiLvlLbl val="0"/>
      </c:catAx>
      <c:valAx>
        <c:axId val="540854120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/>
                </a:pPr>
                <a:r>
                  <a:rPr lang="en-US" sz="1000"/>
                  <a:t>Average percent change in heart rate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54084840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F1B9-91D4-8643-AAA6-688F1EE57469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AC3A-E612-D948-B28C-CA22FB2F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1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F1B9-91D4-8643-AAA6-688F1EE57469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AC3A-E612-D948-B28C-CA22FB2F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8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F1B9-91D4-8643-AAA6-688F1EE57469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AC3A-E612-D948-B28C-CA22FB2F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8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F1B9-91D4-8643-AAA6-688F1EE57469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AC3A-E612-D948-B28C-CA22FB2F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5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F1B9-91D4-8643-AAA6-688F1EE57469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AC3A-E612-D948-B28C-CA22FB2F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0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F1B9-91D4-8643-AAA6-688F1EE57469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AC3A-E612-D948-B28C-CA22FB2F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0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F1B9-91D4-8643-AAA6-688F1EE57469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AC3A-E612-D948-B28C-CA22FB2F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8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F1B9-91D4-8643-AAA6-688F1EE57469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AC3A-E612-D948-B28C-CA22FB2F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1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F1B9-91D4-8643-AAA6-688F1EE57469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AC3A-E612-D948-B28C-CA22FB2F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3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F1B9-91D4-8643-AAA6-688F1EE57469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AC3A-E612-D948-B28C-CA22FB2F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0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F1B9-91D4-8643-AAA6-688F1EE57469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CAC3A-E612-D948-B28C-CA22FB2F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0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DF1B9-91D4-8643-AAA6-688F1EE57469}" type="datetimeFigureOut">
              <a:rPr lang="en-US" smtClean="0"/>
              <a:t>10/21/16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CAC3A-E612-D948-B28C-CA22FB2F5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3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4000-10LR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54000"/>
            <a:ext cx="47117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466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7"/>
          <p:cNvGrpSpPr>
            <a:grpSpLocks/>
          </p:cNvGrpSpPr>
          <p:nvPr/>
        </p:nvGrpSpPr>
        <p:grpSpPr bwMode="auto">
          <a:xfrm>
            <a:off x="2163763" y="246063"/>
            <a:ext cx="4986337" cy="3179762"/>
            <a:chOff x="2163634" y="245606"/>
            <a:chExt cx="4985766" cy="3180341"/>
          </a:xfrm>
        </p:grpSpPr>
        <p:graphicFrame>
          <p:nvGraphicFramePr>
            <p:cNvPr id="4" name="Chart 3"/>
            <p:cNvGraphicFramePr>
              <a:graphicFrameLocks/>
            </p:cNvGraphicFramePr>
            <p:nvPr/>
          </p:nvGraphicFramePr>
          <p:xfrm>
            <a:off x="2416284" y="245606"/>
            <a:ext cx="4321808" cy="27186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8436" name="TextBox 4"/>
            <p:cNvSpPr txBox="1">
              <a:spLocks noChangeArrowheads="1"/>
            </p:cNvSpPr>
            <p:nvPr/>
          </p:nvSpPr>
          <p:spPr bwMode="auto">
            <a:xfrm>
              <a:off x="2163634" y="2964282"/>
              <a:ext cx="49857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/>
                <a:t>Figure 1. Average percent change in heart rate of </a:t>
              </a:r>
              <a:r>
                <a:rPr lang="en-US" sz="1200" i="1"/>
                <a:t>Daphnia magna </a:t>
              </a:r>
              <a:r>
                <a:rPr lang="en-US" sz="1200"/>
                <a:t>exposed to 0.1% caffeine, 1% nicotine, and 4% alcohol.  Error bars are +/- 1 S.D. </a:t>
              </a:r>
            </a:p>
          </p:txBody>
        </p:sp>
      </p:grpSp>
      <p:sp>
        <p:nvSpPr>
          <p:cNvPr id="18434" name="TextBox 6"/>
          <p:cNvSpPr txBox="1">
            <a:spLocks noChangeArrowheads="1"/>
          </p:cNvSpPr>
          <p:nvPr/>
        </p:nvSpPr>
        <p:spPr bwMode="auto">
          <a:xfrm>
            <a:off x="600075" y="4021138"/>
            <a:ext cx="76787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800"/>
              <a:t>The average percent change in heart rate for nicotine was much higher than that for caffeine (Fig. 1).</a:t>
            </a:r>
          </a:p>
          <a:p>
            <a:pPr eaLnBrk="1" hangingPunct="1">
              <a:buFont typeface="Arial" charset="0"/>
              <a:buChar char="•"/>
            </a:pPr>
            <a:endParaRPr lang="en-US" sz="1800"/>
          </a:p>
          <a:p>
            <a:pPr eaLnBrk="1" hangingPunct="1">
              <a:buFont typeface="Arial" charset="0"/>
              <a:buChar char="•"/>
            </a:pPr>
            <a:r>
              <a:rPr lang="en-US" sz="1800"/>
              <a:t>The application of 1% nicotine led to a large decrease in heart rate (Fig. 1).</a:t>
            </a:r>
          </a:p>
        </p:txBody>
      </p:sp>
    </p:spTree>
    <p:extLst>
      <p:ext uri="{BB962C8B-B14F-4D97-AF65-F5344CB8AC3E}">
        <p14:creationId xmlns:p14="http://schemas.microsoft.com/office/powerpoint/2010/main" val="3051378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6"/>
          <p:cNvSpPr txBox="1">
            <a:spLocks noChangeArrowheads="1"/>
          </p:cNvSpPr>
          <p:nvPr/>
        </p:nvSpPr>
        <p:spPr bwMode="auto">
          <a:xfrm>
            <a:off x="704850" y="4022725"/>
            <a:ext cx="79136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800"/>
              <a:t>The average percent changes in heart rate of the </a:t>
            </a:r>
            <a:r>
              <a:rPr lang="en-US" sz="1800" i="1"/>
              <a:t>Daphnia magna </a:t>
            </a:r>
            <a:r>
              <a:rPr lang="en-US" sz="1800"/>
              <a:t>exposed to nicotine was much greater than the changes in heart rate experienced by the </a:t>
            </a:r>
            <a:r>
              <a:rPr lang="en-US" sz="1800" i="1"/>
              <a:t>Daphnia</a:t>
            </a:r>
            <a:r>
              <a:rPr lang="en-US" sz="1800"/>
              <a:t> exposed to caffeine and alcohol.  </a:t>
            </a:r>
          </a:p>
        </p:txBody>
      </p:sp>
      <p:grpSp>
        <p:nvGrpSpPr>
          <p:cNvPr id="19458" name="Group 7"/>
          <p:cNvGrpSpPr>
            <a:grpSpLocks/>
          </p:cNvGrpSpPr>
          <p:nvPr/>
        </p:nvGrpSpPr>
        <p:grpSpPr bwMode="auto">
          <a:xfrm>
            <a:off x="2163763" y="246063"/>
            <a:ext cx="4986337" cy="3179762"/>
            <a:chOff x="2163634" y="245606"/>
            <a:chExt cx="4985766" cy="3180341"/>
          </a:xfrm>
        </p:grpSpPr>
        <p:graphicFrame>
          <p:nvGraphicFramePr>
            <p:cNvPr id="9" name="Chart 8"/>
            <p:cNvGraphicFramePr>
              <a:graphicFrameLocks/>
            </p:cNvGraphicFramePr>
            <p:nvPr/>
          </p:nvGraphicFramePr>
          <p:xfrm>
            <a:off x="2416284" y="245606"/>
            <a:ext cx="4321808" cy="27186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9460" name="TextBox 9"/>
            <p:cNvSpPr txBox="1">
              <a:spLocks noChangeArrowheads="1"/>
            </p:cNvSpPr>
            <p:nvPr/>
          </p:nvSpPr>
          <p:spPr bwMode="auto">
            <a:xfrm>
              <a:off x="2163634" y="2964282"/>
              <a:ext cx="49857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/>
                <a:t>Figure 1. Average percent change in heart rate of </a:t>
              </a:r>
              <a:r>
                <a:rPr lang="en-US" sz="1200" i="1"/>
                <a:t>Daphnia magna </a:t>
              </a:r>
              <a:r>
                <a:rPr lang="en-US" sz="1200"/>
                <a:t>exposed to 0.1% caffeine, 1% nicotine, and 4% alcohol.  Error bars are +/- 1 S.D.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1219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3"/>
          <p:cNvGrpSpPr>
            <a:grpSpLocks/>
          </p:cNvGrpSpPr>
          <p:nvPr/>
        </p:nvGrpSpPr>
        <p:grpSpPr bwMode="auto">
          <a:xfrm>
            <a:off x="2163763" y="246063"/>
            <a:ext cx="4986337" cy="3179762"/>
            <a:chOff x="2163634" y="245606"/>
            <a:chExt cx="4985766" cy="3180341"/>
          </a:xfrm>
        </p:grpSpPr>
        <p:graphicFrame>
          <p:nvGraphicFramePr>
            <p:cNvPr id="5" name="Chart 4"/>
            <p:cNvGraphicFramePr>
              <a:graphicFrameLocks/>
            </p:cNvGraphicFramePr>
            <p:nvPr/>
          </p:nvGraphicFramePr>
          <p:xfrm>
            <a:off x="2416284" y="245606"/>
            <a:ext cx="4321808" cy="27186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0484" name="TextBox 5"/>
            <p:cNvSpPr txBox="1">
              <a:spLocks noChangeArrowheads="1"/>
            </p:cNvSpPr>
            <p:nvPr/>
          </p:nvSpPr>
          <p:spPr bwMode="auto">
            <a:xfrm>
              <a:off x="2163634" y="2964282"/>
              <a:ext cx="49857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/>
                <a:t>Figure 1. Average percent change in heart rate of </a:t>
              </a:r>
              <a:r>
                <a:rPr lang="en-US" sz="1200" i="1"/>
                <a:t>Daphnia magna </a:t>
              </a:r>
              <a:r>
                <a:rPr lang="en-US" sz="1200"/>
                <a:t>exposed to 0.1% caffeine, 1% nicotine, and 4% alcohol.  Error bars are +/- 1 S.D. </a:t>
              </a:r>
            </a:p>
          </p:txBody>
        </p:sp>
      </p:grpSp>
      <p:sp>
        <p:nvSpPr>
          <p:cNvPr id="20482" name="TextBox 6"/>
          <p:cNvSpPr txBox="1">
            <a:spLocks noChangeArrowheads="1"/>
          </p:cNvSpPr>
          <p:nvPr/>
        </p:nvSpPr>
        <p:spPr bwMode="auto">
          <a:xfrm>
            <a:off x="811213" y="4022725"/>
            <a:ext cx="79263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800"/>
              <a:t>The average percent change in heart rate of the </a:t>
            </a:r>
            <a:r>
              <a:rPr lang="en-US" sz="1800" i="1"/>
              <a:t>Daphnia magna </a:t>
            </a:r>
            <a:r>
              <a:rPr lang="en-US" sz="1800"/>
              <a:t>exposed to 1% nicotine was -35%, which was greater than the changes in heart rate recorded for the </a:t>
            </a:r>
            <a:r>
              <a:rPr lang="en-US" sz="1800" i="1"/>
              <a:t>Daphnia</a:t>
            </a:r>
            <a:r>
              <a:rPr lang="en-US" sz="1800"/>
              <a:t> exposed to 0.1% caffeine (-0.5%) and 4% alcohol (-21%) (Fig. 1).</a:t>
            </a:r>
          </a:p>
        </p:txBody>
      </p:sp>
    </p:spTree>
    <p:extLst>
      <p:ext uri="{BB962C8B-B14F-4D97-AF65-F5344CB8AC3E}">
        <p14:creationId xmlns:p14="http://schemas.microsoft.com/office/powerpoint/2010/main" val="1545691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3"/>
          <p:cNvGrpSpPr>
            <a:grpSpLocks/>
          </p:cNvGrpSpPr>
          <p:nvPr/>
        </p:nvGrpSpPr>
        <p:grpSpPr bwMode="auto">
          <a:xfrm>
            <a:off x="2163763" y="246063"/>
            <a:ext cx="4986337" cy="3179762"/>
            <a:chOff x="2163634" y="245606"/>
            <a:chExt cx="4985766" cy="3180341"/>
          </a:xfrm>
        </p:grpSpPr>
        <p:graphicFrame>
          <p:nvGraphicFramePr>
            <p:cNvPr id="5" name="Chart 4"/>
            <p:cNvGraphicFramePr>
              <a:graphicFrameLocks/>
            </p:cNvGraphicFramePr>
            <p:nvPr/>
          </p:nvGraphicFramePr>
          <p:xfrm>
            <a:off x="2416284" y="245606"/>
            <a:ext cx="4321808" cy="27186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1508" name="TextBox 5"/>
            <p:cNvSpPr txBox="1">
              <a:spLocks noChangeArrowheads="1"/>
            </p:cNvSpPr>
            <p:nvPr/>
          </p:nvSpPr>
          <p:spPr bwMode="auto">
            <a:xfrm>
              <a:off x="2163634" y="2964282"/>
              <a:ext cx="49857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/>
                <a:t>Figure 1. Average percent change in heart rate of </a:t>
              </a:r>
              <a:r>
                <a:rPr lang="en-US" sz="1200" i="1"/>
                <a:t>Daphnia magna </a:t>
              </a:r>
              <a:r>
                <a:rPr lang="en-US" sz="1200"/>
                <a:t>exposed to 0.1% caffeine, 1% nicotine, and 4% alcohol.  Error bars are +/- 1 S.D. </a:t>
              </a:r>
            </a:p>
          </p:txBody>
        </p:sp>
      </p:grpSp>
      <p:sp>
        <p:nvSpPr>
          <p:cNvPr id="21506" name="TextBox 6"/>
          <p:cNvSpPr txBox="1">
            <a:spLocks noChangeArrowheads="1"/>
          </p:cNvSpPr>
          <p:nvPr/>
        </p:nvSpPr>
        <p:spPr bwMode="auto">
          <a:xfrm>
            <a:off x="811213" y="4022725"/>
            <a:ext cx="79263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1800"/>
              <a:t>The standard deviations for the caffeine, nicotine, and alcohol data sets were 4.0%, 9.3%, and 8.2% respectively.</a:t>
            </a:r>
          </a:p>
          <a:p>
            <a:pPr eaLnBrk="1" hangingPunct="1">
              <a:buFont typeface="Arial" charset="0"/>
              <a:buChar char="•"/>
            </a:pPr>
            <a:endParaRPr lang="en-US" sz="1800"/>
          </a:p>
          <a:p>
            <a:pPr eaLnBrk="1" hangingPunct="1">
              <a:buFont typeface="Arial" charset="0"/>
              <a:buChar char="•"/>
            </a:pPr>
            <a:r>
              <a:rPr lang="en-US" sz="1800"/>
              <a:t> The error bars of the caffeine and nicotine data sets did not overlap, but those of the nicotine and alcohol data sets did.  </a:t>
            </a:r>
          </a:p>
          <a:p>
            <a:pPr eaLnBrk="1" hangingPunct="1">
              <a:buFont typeface="Arial" charset="0"/>
              <a:buChar char="•"/>
            </a:pPr>
            <a:endParaRPr lang="en-US" sz="1800"/>
          </a:p>
          <a:p>
            <a:pPr eaLnBrk="1" hangingPunct="1">
              <a:buFont typeface="Arial" charset="0"/>
              <a:buChar char="•"/>
            </a:pPr>
            <a:r>
              <a:rPr lang="en-US" sz="1800"/>
              <a:t>The error bars of the nicotine and alcohol data sets overlap.  Thus, these data are insignificant.</a:t>
            </a:r>
          </a:p>
        </p:txBody>
      </p:sp>
    </p:spTree>
    <p:extLst>
      <p:ext uri="{BB962C8B-B14F-4D97-AF65-F5344CB8AC3E}">
        <p14:creationId xmlns:p14="http://schemas.microsoft.com/office/powerpoint/2010/main" val="679189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lectronic-balance-500x5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656" y="1377045"/>
            <a:ext cx="6243503" cy="417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35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ddlercrab-jp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900" y="1638300"/>
            <a:ext cx="51435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912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711" y="1280621"/>
            <a:ext cx="5002108" cy="437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50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857250" y="727695"/>
          <a:ext cx="742950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0186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857250" y="1092200"/>
          <a:ext cx="742950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7664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857250" y="786486"/>
          <a:ext cx="742950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565150" y="5459413"/>
            <a:ext cx="7842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Figure 1. Average percent change in heart rate.</a:t>
            </a:r>
          </a:p>
        </p:txBody>
      </p:sp>
    </p:spTree>
    <p:extLst>
      <p:ext uri="{BB962C8B-B14F-4D97-AF65-F5344CB8AC3E}">
        <p14:creationId xmlns:p14="http://schemas.microsoft.com/office/powerpoint/2010/main" val="2307242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857250" y="786486"/>
          <a:ext cx="742950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565150" y="5459413"/>
            <a:ext cx="78422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Figure 1. Average percent change in heart rate of </a:t>
            </a:r>
            <a:r>
              <a:rPr lang="en-US" sz="1800" i="1"/>
              <a:t>Daphnia magna </a:t>
            </a:r>
            <a:r>
              <a:rPr lang="en-US" sz="1800"/>
              <a:t>exposed to 0.1% caffeine, 1% nicotine, and 4% alcohol.  Error bars are +/- 1 S.D. </a:t>
            </a:r>
          </a:p>
        </p:txBody>
      </p:sp>
    </p:spTree>
    <p:extLst>
      <p:ext uri="{BB962C8B-B14F-4D97-AF65-F5344CB8AC3E}">
        <p14:creationId xmlns:p14="http://schemas.microsoft.com/office/powerpoint/2010/main" val="3877213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7"/>
          <p:cNvGrpSpPr>
            <a:grpSpLocks/>
          </p:cNvGrpSpPr>
          <p:nvPr/>
        </p:nvGrpSpPr>
        <p:grpSpPr bwMode="auto">
          <a:xfrm>
            <a:off x="2163763" y="246063"/>
            <a:ext cx="4986337" cy="3179762"/>
            <a:chOff x="2163634" y="245606"/>
            <a:chExt cx="4985766" cy="3180341"/>
          </a:xfrm>
        </p:grpSpPr>
        <p:graphicFrame>
          <p:nvGraphicFramePr>
            <p:cNvPr id="4" name="Chart 3"/>
            <p:cNvGraphicFramePr>
              <a:graphicFrameLocks/>
            </p:cNvGraphicFramePr>
            <p:nvPr/>
          </p:nvGraphicFramePr>
          <p:xfrm>
            <a:off x="2416284" y="245606"/>
            <a:ext cx="4321808" cy="27186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7415" name="TextBox 4"/>
            <p:cNvSpPr txBox="1">
              <a:spLocks noChangeArrowheads="1"/>
            </p:cNvSpPr>
            <p:nvPr/>
          </p:nvSpPr>
          <p:spPr bwMode="auto">
            <a:xfrm>
              <a:off x="2163634" y="2964282"/>
              <a:ext cx="49857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/>
                <a:t>Figure 1. Average percent change in heart rate of </a:t>
              </a:r>
              <a:r>
                <a:rPr lang="en-US" sz="1200" i="1"/>
                <a:t>Daphnia magna </a:t>
              </a:r>
              <a:r>
                <a:rPr lang="en-US" sz="1200"/>
                <a:t>exposed to 0.1% caffeine, 1% nicotine, and 4% alcohol.  Error bars are +/- 1 S.D. 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0075" y="4021138"/>
            <a:ext cx="7678738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As you can see in Figure 1, …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latin typeface="+mn-lt"/>
              <a:ea typeface="+mn-ea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Figure 1 shows …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latin typeface="+mn-lt"/>
              <a:ea typeface="+mn-ea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The results for the average percent change in heart rate of </a:t>
            </a:r>
            <a:r>
              <a:rPr lang="en-US" i="1" dirty="0">
                <a:latin typeface="+mn-lt"/>
                <a:ea typeface="+mn-ea"/>
                <a:cs typeface="+mn-cs"/>
              </a:rPr>
              <a:t>Daphnia magna </a:t>
            </a:r>
            <a:r>
              <a:rPr lang="en-US" dirty="0">
                <a:latin typeface="+mn-lt"/>
                <a:ea typeface="+mn-ea"/>
                <a:cs typeface="+mn-cs"/>
              </a:rPr>
              <a:t>were summarized in Figure 1.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  </a:t>
            </a: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600075" y="3927475"/>
            <a:ext cx="5467350" cy="1104900"/>
            <a:chOff x="599703" y="3927256"/>
            <a:chExt cx="5467881" cy="1105276"/>
          </a:xfrm>
        </p:grpSpPr>
        <p:sp>
          <p:nvSpPr>
            <p:cNvPr id="9" name="Rectangle 8"/>
            <p:cNvSpPr/>
            <p:nvPr/>
          </p:nvSpPr>
          <p:spPr>
            <a:xfrm>
              <a:off x="599703" y="3927256"/>
              <a:ext cx="3445210" cy="1105276"/>
            </a:xfrm>
            <a:prstGeom prst="rect">
              <a:avLst/>
            </a:prstGeom>
            <a:noFill/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413" name="TextBox 9"/>
            <p:cNvSpPr txBox="1">
              <a:spLocks noChangeArrowheads="1"/>
            </p:cNvSpPr>
            <p:nvPr/>
          </p:nvSpPr>
          <p:spPr bwMode="auto">
            <a:xfrm>
              <a:off x="4386064" y="4288296"/>
              <a:ext cx="168152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rgbClr val="FF0000"/>
                  </a:solidFill>
                </a:rPr>
                <a:t>Present tense!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427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529</Words>
  <Application>Microsoft Macintosh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Hendrix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Ttechnology</dc:creator>
  <cp:lastModifiedBy>Information Ttechnology</cp:lastModifiedBy>
  <cp:revision>8</cp:revision>
  <dcterms:created xsi:type="dcterms:W3CDTF">2014-10-31T16:28:33Z</dcterms:created>
  <dcterms:modified xsi:type="dcterms:W3CDTF">2016-10-21T22:44:00Z</dcterms:modified>
</cp:coreProperties>
</file>