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313" r:id="rId2"/>
    <p:sldId id="314" r:id="rId3"/>
    <p:sldId id="315" r:id="rId4"/>
    <p:sldId id="316" r:id="rId5"/>
    <p:sldId id="317" r:id="rId6"/>
    <p:sldId id="258" r:id="rId7"/>
    <p:sldId id="259" r:id="rId8"/>
    <p:sldId id="263" r:id="rId9"/>
    <p:sldId id="262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0"/>
    <p:restoredTop sz="87882" autoAdjust="0"/>
  </p:normalViewPr>
  <p:slideViewPr>
    <p:cSldViewPr snapToGrid="0" snapToObjects="1">
      <p:cViewPr>
        <p:scale>
          <a:sx n="75" d="100"/>
          <a:sy n="75" d="100"/>
        </p:scale>
        <p:origin x="3016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D5378-349D-F94F-9AC9-967BC955FDC2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8F3CE-8347-4848-B6EC-EE7A9CA59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8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-19050" y="0"/>
            <a:ext cx="5595938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Class Mammalia, Order Cetartiodactyla, 	Suborder Mysticeti </a:t>
            </a:r>
            <a:r>
              <a:rPr lang="mr-IN" sz="2400">
                <a:cs typeface="Mangal" charset="0"/>
              </a:rPr>
              <a:t>–</a:t>
            </a:r>
            <a:r>
              <a:rPr lang="en-US" sz="2400">
                <a:ea typeface="Mangal" charset="0"/>
                <a:cs typeface="Mangal" charset="0"/>
              </a:rPr>
              <a:t> baleen whales</a:t>
            </a:r>
          </a:p>
        </p:txBody>
      </p:sp>
      <p:pic>
        <p:nvPicPr>
          <p:cNvPr id="15362" name="Picture 5" descr="humpbacks_shafer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14413"/>
            <a:ext cx="7858125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3148013" y="1014413"/>
            <a:ext cx="583088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Humpback whale (</a:t>
            </a:r>
            <a:r>
              <a:rPr lang="en-US" sz="2400" i="1"/>
              <a:t>Megaptera novaeangliae</a:t>
            </a:r>
            <a:r>
              <a:rPr 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54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leen_whale_siz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219"/>
            <a:ext cx="9144000" cy="36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38213"/>
            <a:ext cx="9144000" cy="4583112"/>
          </a:xfrm>
          <a:prstGeom prst="rect">
            <a:avLst/>
          </a:prstGeom>
          <a:solidFill>
            <a:srgbClr val="BFBFB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000375" y="6211888"/>
            <a:ext cx="61436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/>
              <a:t>By Chris huh, CC BY-SA 3.0, https://commons.wikimedia.org/w/index.php?curid=1862622</a:t>
            </a:r>
          </a:p>
        </p:txBody>
      </p:sp>
      <p:pic>
        <p:nvPicPr>
          <p:cNvPr id="16387" name="Picture 4" descr="1200px-Humpback_whale_siz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5300"/>
            <a:ext cx="9144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0" y="158750"/>
            <a:ext cx="3000375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Adults</a:t>
            </a:r>
          </a:p>
          <a:p>
            <a:r>
              <a:rPr lang="en-US" sz="2400"/>
              <a:t>	39 to 52 feet</a:t>
            </a:r>
          </a:p>
          <a:p>
            <a:r>
              <a:rPr lang="en-US" sz="2400"/>
              <a:t>	79,000 lbs</a:t>
            </a:r>
          </a:p>
          <a:p>
            <a:r>
              <a:rPr lang="en-US" sz="2400"/>
              <a:t>	Females &gt; Males</a:t>
            </a:r>
          </a:p>
        </p:txBody>
      </p:sp>
    </p:spTree>
    <p:extLst>
      <p:ext uri="{BB962C8B-B14F-4D97-AF65-F5344CB8AC3E}">
        <p14:creationId xmlns:p14="http://schemas.microsoft.com/office/powerpoint/2010/main" val="39413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81038"/>
            <a:ext cx="9144000" cy="55578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7410" name="Picture 3" descr="660px-Cypron-Range_Megaptera_novaeanglia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1049338"/>
            <a:ext cx="9191625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3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639763"/>
            <a:ext cx="881697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50813" y="461963"/>
            <a:ext cx="132397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/>
              <a:t>6-8 weeks</a:t>
            </a:r>
          </a:p>
          <a:p>
            <a:r>
              <a:rPr lang="en-US" sz="1800"/>
              <a:t>6,000 miles</a:t>
            </a:r>
          </a:p>
        </p:txBody>
      </p:sp>
    </p:spTree>
    <p:extLst>
      <p:ext uri="{BB962C8B-B14F-4D97-AF65-F5344CB8AC3E}">
        <p14:creationId xmlns:p14="http://schemas.microsoft.com/office/powerpoint/2010/main" val="9283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OWRKw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0" y="180975"/>
            <a:ext cx="49784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https://www.youtube.com/watch?v=Q8iDcLTD9wQ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291138" y="5934075"/>
            <a:ext cx="3852862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/>
              <a:t>Ventral Groove Blubber (VGB) Expands:</a:t>
            </a:r>
          </a:p>
          <a:p>
            <a:r>
              <a:rPr lang="en-US" sz="1800"/>
              <a:t>	162% circumferentially</a:t>
            </a:r>
          </a:p>
          <a:p>
            <a:r>
              <a:rPr lang="en-US" sz="1800"/>
              <a:t>	38% longitudinally</a:t>
            </a:r>
          </a:p>
        </p:txBody>
      </p:sp>
    </p:spTree>
    <p:extLst>
      <p:ext uri="{BB962C8B-B14F-4D97-AF65-F5344CB8AC3E}">
        <p14:creationId xmlns:p14="http://schemas.microsoft.com/office/powerpoint/2010/main" val="36536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25801"/>
            <a:ext cx="8042276" cy="994186"/>
          </a:xfrm>
        </p:spPr>
        <p:txBody>
          <a:bodyPr anchor="t" anchorCtr="0"/>
          <a:lstStyle/>
          <a:p>
            <a:r>
              <a:rPr lang="en-US" dirty="0" smtClean="0">
                <a:latin typeface="Arial"/>
                <a:cs typeface="Arial"/>
              </a:rPr>
              <a:t>Two types of whales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2509" y="1319986"/>
            <a:ext cx="2969406" cy="4989637"/>
            <a:chOff x="1184242" y="1319987"/>
            <a:chExt cx="2969406" cy="4989637"/>
          </a:xfrm>
        </p:grpSpPr>
        <p:pic>
          <p:nvPicPr>
            <p:cNvPr id="4" name="Picture 3" descr="b1cc021eb7d2a773b93913797b8be17c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242" y="1867393"/>
              <a:ext cx="2969406" cy="4442231"/>
            </a:xfrm>
            <a:prstGeom prst="rect">
              <a:avLst/>
            </a:prstGeom>
          </p:spPr>
        </p:pic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1184242" y="1319987"/>
              <a:ext cx="2969406" cy="73414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9250" indent="-349250" algn="l" defTabSz="914400" rtl="0" eaLnBrk="1" latinLnBrk="0" hangingPunct="1">
                <a:spcBef>
                  <a:spcPts val="2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837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63650" indent="-2952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4622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28800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1177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398713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6892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dirty="0" smtClean="0">
                  <a:latin typeface="Arial"/>
                  <a:cs typeface="Arial"/>
                </a:rPr>
                <a:t>Baleen </a:t>
              </a:r>
            </a:p>
          </p:txBody>
        </p:sp>
      </p:grpSp>
      <p:pic>
        <p:nvPicPr>
          <p:cNvPr id="9" name="Picture 8" descr="1419388963439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48" y="1867392"/>
            <a:ext cx="2961487" cy="4442231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5240429" y="1319987"/>
            <a:ext cx="2969406" cy="734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latin typeface="Arial"/>
                <a:cs typeface="Arial"/>
              </a:rPr>
              <a:t>Toothed </a:t>
            </a:r>
          </a:p>
        </p:txBody>
      </p:sp>
    </p:spTree>
    <p:extLst>
      <p:ext uri="{BB962C8B-B14F-4D97-AF65-F5344CB8AC3E}">
        <p14:creationId xmlns:p14="http://schemas.microsoft.com/office/powerpoint/2010/main" val="32275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25801"/>
            <a:ext cx="8042276" cy="994186"/>
          </a:xfrm>
        </p:spPr>
        <p:txBody>
          <a:bodyPr anchor="t" anchorCtr="0"/>
          <a:lstStyle/>
          <a:p>
            <a:r>
              <a:rPr lang="en-US" dirty="0" smtClean="0">
                <a:latin typeface="Arial"/>
                <a:cs typeface="Arial"/>
              </a:rPr>
              <a:t>Two types of whales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45834" y="1858560"/>
            <a:ext cx="4269010" cy="718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Possess baleen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62509" y="1319986"/>
            <a:ext cx="2969406" cy="4989637"/>
            <a:chOff x="1184242" y="1319987"/>
            <a:chExt cx="2969406" cy="4989637"/>
          </a:xfrm>
        </p:grpSpPr>
        <p:pic>
          <p:nvPicPr>
            <p:cNvPr id="7" name="Picture 6" descr="b1cc021eb7d2a773b93913797b8be17c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242" y="1867393"/>
              <a:ext cx="2969406" cy="4442231"/>
            </a:xfrm>
            <a:prstGeom prst="rect">
              <a:avLst/>
            </a:prstGeom>
          </p:spPr>
        </p:pic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1184242" y="1319987"/>
              <a:ext cx="2969406" cy="73414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9250" indent="-349250" algn="l" defTabSz="914400" rtl="0" eaLnBrk="1" latinLnBrk="0" hangingPunct="1">
                <a:spcBef>
                  <a:spcPts val="2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837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63650" indent="-2952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4622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28800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1177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398713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6892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dirty="0" smtClean="0">
                  <a:latin typeface="Arial"/>
                  <a:cs typeface="Arial"/>
                </a:rPr>
                <a:t>Baleen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79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Weinrich_WCNE_135_3573cropped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82"/>
            <a:ext cx="9144000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25801"/>
            <a:ext cx="8042276" cy="994186"/>
          </a:xfrm>
        </p:spPr>
        <p:txBody>
          <a:bodyPr anchor="t" anchorCtr="0"/>
          <a:lstStyle/>
          <a:p>
            <a:r>
              <a:rPr lang="en-US" dirty="0" smtClean="0">
                <a:latin typeface="Arial"/>
                <a:cs typeface="Arial"/>
              </a:rPr>
              <a:t>Two types of whales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173301" y="2578608"/>
            <a:ext cx="4835232" cy="3882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Range in size 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110 </a:t>
            </a:r>
            <a:r>
              <a:rPr lang="en-US" sz="2400" dirty="0" err="1" smtClean="0">
                <a:latin typeface="Arial"/>
                <a:cs typeface="Arial"/>
              </a:rPr>
              <a:t>ft</a:t>
            </a:r>
            <a:r>
              <a:rPr lang="en-US" sz="2400" dirty="0" smtClean="0">
                <a:latin typeface="Arial"/>
                <a:cs typeface="Arial"/>
              </a:rPr>
              <a:t> long – Blue </a:t>
            </a:r>
            <a:r>
              <a:rPr lang="en-US" sz="1800" dirty="0" smtClean="0">
                <a:latin typeface="Arial"/>
                <a:cs typeface="Arial"/>
              </a:rPr>
              <a:t>(Sears, 2002)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21 </a:t>
            </a:r>
            <a:r>
              <a:rPr lang="en-US" sz="2400" dirty="0" err="1" smtClean="0">
                <a:latin typeface="Arial"/>
                <a:cs typeface="Arial"/>
              </a:rPr>
              <a:t>ft</a:t>
            </a:r>
            <a:r>
              <a:rPr lang="en-US" sz="2400" dirty="0" smtClean="0">
                <a:latin typeface="Arial"/>
                <a:cs typeface="Arial"/>
              </a:rPr>
              <a:t> long – Pygmy right 			</a:t>
            </a:r>
            <a:r>
              <a:rPr lang="en-US" sz="1800" dirty="0" smtClean="0">
                <a:latin typeface="Arial"/>
                <a:cs typeface="Arial"/>
              </a:rPr>
              <a:t>(Kemper, 2002)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173301" y="1858560"/>
            <a:ext cx="4269010" cy="718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Possess baleen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62509" y="1319986"/>
            <a:ext cx="2969406" cy="4989637"/>
            <a:chOff x="1184242" y="1319987"/>
            <a:chExt cx="2969406" cy="4989637"/>
          </a:xfrm>
        </p:grpSpPr>
        <p:pic>
          <p:nvPicPr>
            <p:cNvPr id="10" name="Picture 9" descr="b1cc021eb7d2a773b93913797b8be17c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242" y="1867393"/>
              <a:ext cx="2969406" cy="4442231"/>
            </a:xfrm>
            <a:prstGeom prst="rect">
              <a:avLst/>
            </a:prstGeom>
          </p:spPr>
        </p:pic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1184242" y="1319987"/>
              <a:ext cx="2969406" cy="73414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9250" indent="-349250" algn="l" defTabSz="914400" rtl="0" eaLnBrk="1" latinLnBrk="0" hangingPunct="1">
                <a:spcBef>
                  <a:spcPts val="2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837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63650" indent="-2952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4622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28800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1177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398713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6892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dirty="0" smtClean="0">
                  <a:latin typeface="Arial"/>
                  <a:cs typeface="Arial"/>
                </a:rPr>
                <a:t>Baleen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54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716</TotalTime>
  <Words>78</Words>
  <Application>Microsoft Macintosh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Mangal</vt:lpstr>
      <vt:lpstr>ＭＳ Ｐゴシック</vt:lpstr>
      <vt:lpstr>News Gothic MT</vt:lpstr>
      <vt:lpstr>Wingdings 2</vt:lpstr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types of whales</vt:lpstr>
      <vt:lpstr>Two types of whales</vt:lpstr>
      <vt:lpstr>PowerPoint Presentation</vt:lpstr>
      <vt:lpstr>Two types of whales</vt:lpstr>
      <vt:lpstr>PowerPoint Presentation</vt:lpstr>
    </vt:vector>
  </TitlesOfParts>
  <Company>Hendrix College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Dearolf</dc:creator>
  <cp:lastModifiedBy>Microsoft Office User</cp:lastModifiedBy>
  <cp:revision>178</cp:revision>
  <dcterms:created xsi:type="dcterms:W3CDTF">2016-01-23T01:58:26Z</dcterms:created>
  <dcterms:modified xsi:type="dcterms:W3CDTF">2018-02-28T23:27:29Z</dcterms:modified>
</cp:coreProperties>
</file>